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 id="2147483732" r:id="rId5"/>
  </p:sldMasterIdLst>
  <p:notesMasterIdLst>
    <p:notesMasterId r:id="rId16"/>
  </p:notesMasterIdLst>
  <p:handoutMasterIdLst>
    <p:handoutMasterId r:id="rId17"/>
  </p:handoutMasterIdLst>
  <p:sldIdLst>
    <p:sldId id="446" r:id="rId6"/>
    <p:sldId id="447" r:id="rId7"/>
    <p:sldId id="449" r:id="rId8"/>
    <p:sldId id="427" r:id="rId9"/>
    <p:sldId id="441" r:id="rId10"/>
    <p:sldId id="434" r:id="rId11"/>
    <p:sldId id="433" r:id="rId12"/>
    <p:sldId id="452" r:id="rId13"/>
    <p:sldId id="426" r:id="rId14"/>
    <p:sldId id="4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31"/>
    <p:restoredTop sz="94717"/>
  </p:normalViewPr>
  <p:slideViewPr>
    <p:cSldViewPr snapToGrid="0">
      <p:cViewPr varScale="1">
        <p:scale>
          <a:sx n="104" d="100"/>
          <a:sy n="104" d="100"/>
        </p:scale>
        <p:origin x="360" y="20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5/30/22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5/30/22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FC5FADE3-B84E-4AF7-91CC-AB47E1A43619}"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01306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82732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2811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90861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5/30/22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18340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5/30/22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10242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F310904-DE8F-4B8E-99C6-5AFA03672FFA}" type="datetimeFigureOut">
              <a:rPr lang="en-US" smtClean="0"/>
              <a:t>5/30/22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94065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94146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445238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67545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444368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7998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72598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95656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859827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07821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3719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4573412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333946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6058156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7769357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3.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F310904-DE8F-4B8E-99C6-5AFA03672FFA}" type="datetimeFigureOut">
              <a:rPr lang="en-US" smtClean="0"/>
              <a:t>5/30/22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C5FADE3-B84E-4AF7-91CC-AB47E1A43619}"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77347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1" r:id="rId18"/>
    <p:sldLayoutId id="2147483752" r:id="rId19"/>
    <p:sldLayoutId id="2147483753" r:id="rId20"/>
    <p:sldLayoutId id="2147483754" r:id="rId2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p.pinata.cloud/pinmanager" TargetMode="External"/><Relationship Id="rId2"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hyperlink" Target="https://ipfs.io/" TargetMode="External"/><Relationship Id="rId5" Type="http://schemas.openxmlformats.org/officeDocument/2006/relationships/hyperlink" Target="https://streamlit.io/"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hyperlink" Target="https://ipfs.io/" TargetMode="External"/><Relationship Id="rId3" Type="http://schemas.openxmlformats.org/officeDocument/2006/relationships/image" Target="../media/image8.jpeg"/><Relationship Id="rId7" Type="http://schemas.openxmlformats.org/officeDocument/2006/relationships/hyperlink" Target="https://app.pinata.cloud/pinmanager"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hyperlink" Target="https://rinkebyfaucet.com/" TargetMode="External"/><Relationship Id="rId5" Type="http://schemas.openxmlformats.org/officeDocument/2006/relationships/hyperlink" Target="https://metamask.io/" TargetMode="External"/><Relationship Id="rId4" Type="http://schemas.openxmlformats.org/officeDocument/2006/relationships/hyperlink" Target="https://remix.ethereum.org/" TargetMode="External"/><Relationship Id="rId9" Type="http://schemas.openxmlformats.org/officeDocument/2006/relationships/hyperlink" Target="https://streamlit.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18" b="18"/>
          <a:stretch/>
        </p:blipFill>
        <p:spPr>
          <a:xfrm>
            <a:off x="0" y="0"/>
            <a:ext cx="12192000" cy="6858000"/>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38554" y="1189893"/>
            <a:ext cx="6581554" cy="2807676"/>
          </a:xfrm>
        </p:spPr>
        <p:txBody>
          <a:bodyPr anchor="t" anchorCtr="0">
            <a:normAutofit fontScale="90000"/>
          </a:bodyPr>
          <a:lstStyle/>
          <a:p>
            <a:pPr algn="ctr"/>
            <a:r>
              <a:rPr lang="en-US" dirty="0"/>
              <a:t>NFT AUCTION 2022</a:t>
            </a:r>
            <a:br>
              <a:rPr lang="en-US" dirty="0"/>
            </a:br>
            <a:r>
              <a:rPr lang="en-US" dirty="0"/>
              <a:t>Effort to Support Ukraine</a:t>
            </a:r>
            <a:br>
              <a:rPr lang="en-US" dirty="0"/>
            </a:br>
            <a:r>
              <a:rPr lang="en-US" dirty="0"/>
              <a:t>Live at 6:30PM</a:t>
            </a:r>
            <a:br>
              <a:rPr lang="en-US" dirty="0"/>
            </a:br>
            <a:r>
              <a:rPr lang="en-US" dirty="0"/>
              <a:t>June 1st</a:t>
            </a:r>
            <a:br>
              <a:rPr lang="en-US" dirty="0"/>
            </a:br>
            <a:br>
              <a:rPr lang="en-US" dirty="0"/>
            </a:br>
            <a:br>
              <a:rPr lang="en-US" dirty="0"/>
            </a:br>
            <a:br>
              <a:rPr lang="en-US" dirty="0"/>
            </a:br>
            <a:endParaRPr lang="en-US" dirty="0"/>
          </a:p>
        </p:txBody>
      </p:sp>
      <p:sp>
        <p:nvSpPr>
          <p:cNvPr id="3" name="TextBox 2">
            <a:extLst>
              <a:ext uri="{FF2B5EF4-FFF2-40B4-BE49-F238E27FC236}">
                <a16:creationId xmlns:a16="http://schemas.microsoft.com/office/drawing/2014/main" id="{06BF8A52-6F11-1D4B-BC60-6CF472BC51A3}"/>
              </a:ext>
            </a:extLst>
          </p:cNvPr>
          <p:cNvSpPr txBox="1"/>
          <p:nvPr/>
        </p:nvSpPr>
        <p:spPr>
          <a:xfrm>
            <a:off x="9337432" y="4466492"/>
            <a:ext cx="3001108" cy="3139321"/>
          </a:xfrm>
          <a:prstGeom prst="rect">
            <a:avLst/>
          </a:prstGeom>
          <a:noFill/>
        </p:spPr>
        <p:txBody>
          <a:bodyPr wrap="square" rtlCol="0">
            <a:spAutoFit/>
          </a:bodyPr>
          <a:lstStyle/>
          <a:p>
            <a:pPr algn="ctr"/>
            <a:r>
              <a:rPr lang="en-US" sz="2400" dirty="0">
                <a:solidFill>
                  <a:schemeClr val="bg1"/>
                </a:solidFill>
                <a:latin typeface="+mj-lt"/>
              </a:rPr>
              <a:t>Hosted By: </a:t>
            </a:r>
          </a:p>
          <a:p>
            <a:pPr algn="ctr"/>
            <a:endParaRPr lang="en-US" sz="2400" dirty="0">
              <a:solidFill>
                <a:schemeClr val="bg1"/>
              </a:solidFill>
              <a:latin typeface="+mj-lt"/>
            </a:endParaRPr>
          </a:p>
          <a:p>
            <a:pPr algn="ctr"/>
            <a:r>
              <a:rPr lang="en-US" sz="2400" dirty="0">
                <a:solidFill>
                  <a:schemeClr val="bg1"/>
                </a:solidFill>
                <a:latin typeface="+mj-lt"/>
              </a:rPr>
              <a:t>Fabrice Salomon</a:t>
            </a:r>
          </a:p>
          <a:p>
            <a:pPr algn="ctr"/>
            <a:r>
              <a:rPr lang="en-US" sz="2400" dirty="0">
                <a:solidFill>
                  <a:schemeClr val="bg1"/>
                </a:solidFill>
                <a:latin typeface="+mj-lt"/>
              </a:rPr>
              <a:t>Diego Torres</a:t>
            </a:r>
          </a:p>
          <a:p>
            <a:pPr algn="ctr"/>
            <a:r>
              <a:rPr lang="en-US" sz="2400" dirty="0">
                <a:solidFill>
                  <a:schemeClr val="bg1"/>
                </a:solidFill>
                <a:latin typeface="+mj-lt"/>
              </a:rPr>
              <a:t>Sean Endicott</a:t>
            </a:r>
          </a:p>
          <a:p>
            <a:pPr algn="ctr"/>
            <a:r>
              <a:rPr lang="en-US" sz="2400" dirty="0" err="1">
                <a:solidFill>
                  <a:schemeClr val="bg1"/>
                </a:solidFill>
                <a:latin typeface="+mj-lt"/>
              </a:rPr>
              <a:t>Josina</a:t>
            </a:r>
            <a:r>
              <a:rPr lang="en-US" sz="2400" dirty="0">
                <a:solidFill>
                  <a:schemeClr val="bg1"/>
                </a:solidFill>
                <a:latin typeface="+mj-lt"/>
              </a:rPr>
              <a:t> Baiao</a:t>
            </a:r>
          </a:p>
          <a:p>
            <a:pPr algn="ctr"/>
            <a:endParaRPr lang="en-US" dirty="0"/>
          </a:p>
          <a:p>
            <a:pPr algn="ctr"/>
            <a:endParaRPr lang="en-US" dirty="0"/>
          </a:p>
          <a:p>
            <a:pPr algn="ctr"/>
            <a:endParaRPr lang="en-US" dirty="0"/>
          </a:p>
        </p:txBody>
      </p:sp>
      <p:pic>
        <p:nvPicPr>
          <p:cNvPr id="6" name="Picture 5">
            <a:extLst>
              <a:ext uri="{FF2B5EF4-FFF2-40B4-BE49-F238E27FC236}">
                <a16:creationId xmlns:a16="http://schemas.microsoft.com/office/drawing/2014/main" id="{CE7C6008-A818-D146-8A2D-E67A2C292A1C}"/>
              </a:ext>
            </a:extLst>
          </p:cNvPr>
          <p:cNvPicPr>
            <a:picLocks noChangeAspect="1"/>
          </p:cNvPicPr>
          <p:nvPr/>
        </p:nvPicPr>
        <p:blipFill>
          <a:blip r:embed="rId4"/>
          <a:stretch>
            <a:fillRect/>
          </a:stretch>
        </p:blipFill>
        <p:spPr>
          <a:xfrm>
            <a:off x="2240373" y="4059143"/>
            <a:ext cx="3855627" cy="2256638"/>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B20C6C-45E3-4E4C-90FE-16001AF4580A}"/>
              </a:ext>
            </a:extLst>
          </p:cNvPr>
          <p:cNvSpPr txBox="1"/>
          <p:nvPr/>
        </p:nvSpPr>
        <p:spPr>
          <a:xfrm>
            <a:off x="1143328" y="3316229"/>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sp>
        <p:nvSpPr>
          <p:cNvPr id="5" name="Picture Placeholder 4">
            <a:extLst>
              <a:ext uri="{FF2B5EF4-FFF2-40B4-BE49-F238E27FC236}">
                <a16:creationId xmlns:a16="http://schemas.microsoft.com/office/drawing/2014/main" id="{E1D14961-44FB-6041-B2D6-C519EF3AC3A5}"/>
              </a:ext>
            </a:extLst>
          </p:cNvPr>
          <p:cNvSpPr>
            <a:spLocks noGrp="1"/>
          </p:cNvSpPr>
          <p:nvPr>
            <p:ph type="pic" sz="quarter" idx="15"/>
          </p:nvPr>
        </p:nvSpPr>
        <p:spPr/>
      </p:sp>
      <p:sp>
        <p:nvSpPr>
          <p:cNvPr id="8" name="Text Placeholder 7">
            <a:extLst>
              <a:ext uri="{FF2B5EF4-FFF2-40B4-BE49-F238E27FC236}">
                <a16:creationId xmlns:a16="http://schemas.microsoft.com/office/drawing/2014/main" id="{096EB796-F15F-3E44-A9F0-3EF47AB03FB2}"/>
              </a:ext>
            </a:extLst>
          </p:cNvPr>
          <p:cNvSpPr>
            <a:spLocks noGrp="1"/>
          </p:cNvSpPr>
          <p:nvPr>
            <p:ph type="body" sz="quarter" idx="14"/>
          </p:nvPr>
        </p:nvSpPr>
        <p:spPr/>
        <p:txBody>
          <a:bodyPr/>
          <a:lstStyle/>
          <a:p>
            <a:endParaRPr lang="en-US"/>
          </a:p>
        </p:txBody>
      </p:sp>
      <p:sp>
        <p:nvSpPr>
          <p:cNvPr id="10" name="Title 9">
            <a:extLst>
              <a:ext uri="{FF2B5EF4-FFF2-40B4-BE49-F238E27FC236}">
                <a16:creationId xmlns:a16="http://schemas.microsoft.com/office/drawing/2014/main" id="{F4160595-EF64-4445-B0E8-D0C42711106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644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17595"/>
            <a:ext cx="12192000" cy="6858000"/>
          </a:xfrm>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Our Goal</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D154E37-625F-DF4F-B4C9-4105693A0347}"/>
              </a:ext>
            </a:extLst>
          </p:cNvPr>
          <p:cNvSpPr>
            <a:spLocks noGrp="1"/>
          </p:cNvSpPr>
          <p:nvPr>
            <p:ph type="body" sz="quarter" idx="14"/>
          </p:nvPr>
        </p:nvSpPr>
        <p:spPr>
          <a:xfrm>
            <a:off x="767860" y="775620"/>
            <a:ext cx="6981093" cy="5953426"/>
          </a:xfrm>
        </p:spPr>
        <p:txBody>
          <a:bodyPr>
            <a:normAutofit fontScale="92500"/>
          </a:bodyPr>
          <a:lstStyle/>
          <a:p>
            <a:r>
              <a:rPr lang="en-US" sz="2400" dirty="0"/>
              <a:t>The conception of this project was the convergence of modern tech and philanthropy by the minds and hearts of 4 Fintech students. We wanted to build something to help Ukraine in the fight to defend their country and help the victims of the on-going atrocities. As a </a:t>
            </a:r>
            <a:r>
              <a:rPr lang="en-US" sz="2400" dirty="0">
                <a:highlight>
                  <a:srgbClr val="FFFF00"/>
                </a:highlight>
              </a:rPr>
              <a:t>struggling student, </a:t>
            </a:r>
            <a:r>
              <a:rPr lang="en-US" sz="2400" dirty="0"/>
              <a:t>I have neither fiat or crypto currencies to donate to the cause. We then came to realize the need for a donatable option other than currencies. This project's aim is to not only create another channel to raise charitable funds but, to also accept digital art as a donation. The art that is donated will be converted into an NFT and auctioned for ETH. This project is a digital marketplace which will auction art as well as accept donations in the form of ETH or digital art. All proceeds form this marketplace will be forwarded directly to approved charities for this cause.</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TextBox 4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Graphical user interface, application&#10;&#10;Description automatically generated">
            <a:extLst>
              <a:ext uri="{FF2B5EF4-FFF2-40B4-BE49-F238E27FC236}">
                <a16:creationId xmlns:a16="http://schemas.microsoft.com/office/drawing/2014/main" id="{42873B11-A5C4-F94A-9BD2-07DC385EA359}"/>
              </a:ext>
            </a:extLst>
          </p:cNvPr>
          <p:cNvPicPr>
            <a:picLocks noChangeAspect="1"/>
          </p:cNvPicPr>
          <p:nvPr/>
        </p:nvPicPr>
        <p:blipFill rotWithShape="1">
          <a:blip r:embed="rId4">
            <a:duotone>
              <a:schemeClr val="bg2">
                <a:shade val="45000"/>
                <a:satMod val="135000"/>
              </a:schemeClr>
              <a:prstClr val="white"/>
            </a:duotone>
            <a:alphaModFix amt="25000"/>
          </a:blip>
          <a:srcRect l="6898" r="5104" b="-1"/>
          <a:stretch/>
        </p:blipFill>
        <p:spPr>
          <a:xfrm>
            <a:off x="-1846" y="0"/>
            <a:ext cx="12191713" cy="6858000"/>
          </a:xfrm>
          <a:prstGeom prst="rect">
            <a:avLst/>
          </a:prstGeom>
        </p:spPr>
      </p:pic>
      <p:pic>
        <p:nvPicPr>
          <p:cNvPr id="51" name="Picture 50">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53" name="Rectangle 52">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93A44E-4D3E-E14E-86EE-02A52DC2A29C}"/>
              </a:ext>
            </a:extLst>
          </p:cNvPr>
          <p:cNvSpPr txBox="1"/>
          <p:nvPr/>
        </p:nvSpPr>
        <p:spPr>
          <a:xfrm>
            <a:off x="1177195" y="1454053"/>
            <a:ext cx="6731129" cy="3513363"/>
          </a:xfrm>
          <a:prstGeom prst="rect">
            <a:avLst/>
          </a:prstGeom>
        </p:spPr>
        <p:txBody>
          <a:bodyPr vert="horz" lIns="91440" tIns="45720" rIns="91440" bIns="45720" rtlCol="0" anchor="ctr">
            <a:normAutofit/>
          </a:bodyPr>
          <a:lstStyle/>
          <a:p>
            <a:pPr>
              <a:lnSpc>
                <a:spcPct val="120000"/>
              </a:lnSpc>
              <a:spcAft>
                <a:spcPts val="600"/>
              </a:spcAft>
              <a:buClr>
                <a:schemeClr val="accent6"/>
              </a:buClr>
              <a:buSzPct val="90000"/>
            </a:pPr>
            <a:r>
              <a:rPr lang="en-US" sz="2000" dirty="0"/>
              <a:t>THE DAPP</a:t>
            </a:r>
          </a:p>
          <a:p>
            <a:pPr>
              <a:lnSpc>
                <a:spcPct val="120000"/>
              </a:lnSpc>
              <a:spcAft>
                <a:spcPts val="600"/>
              </a:spcAft>
              <a:buClr>
                <a:schemeClr val="accent6"/>
              </a:buClr>
              <a:buSzPct val="90000"/>
            </a:pPr>
            <a:endParaRPr lang="en-US" sz="2000" dirty="0"/>
          </a:p>
          <a:p>
            <a:pPr>
              <a:lnSpc>
                <a:spcPct val="120000"/>
              </a:lnSpc>
              <a:spcAft>
                <a:spcPts val="600"/>
              </a:spcAft>
              <a:buClr>
                <a:schemeClr val="accent6"/>
              </a:buClr>
              <a:buSzPct val="90000"/>
            </a:pPr>
            <a:r>
              <a:rPr lang="en-US" sz="2000" dirty="0"/>
              <a:t>The Ukraine fund marketplace uses the Ethereum blockchain for this marketplace. The ERC721 smart contracts are written in Solidity and the user's interface will be run through </a:t>
            </a:r>
            <a:r>
              <a:rPr lang="en-US" sz="2000" dirty="0">
                <a:hlinkClick r:id="rId5"/>
              </a:rPr>
              <a:t>Streamlit</a:t>
            </a:r>
            <a:r>
              <a:rPr lang="en-US" sz="2000" dirty="0"/>
              <a:t>. The digital representation of the art will be pinned to </a:t>
            </a:r>
            <a:r>
              <a:rPr lang="en-US" sz="2000" dirty="0">
                <a:hlinkClick r:id="rId6"/>
              </a:rPr>
              <a:t>IPFS</a:t>
            </a:r>
            <a:r>
              <a:rPr lang="en-US" sz="2000" dirty="0"/>
              <a:t> by </a:t>
            </a:r>
            <a:r>
              <a:rPr lang="en-US" sz="2000" dirty="0">
                <a:hlinkClick r:id="rId7"/>
              </a:rPr>
              <a:t>Pinata</a:t>
            </a:r>
            <a:endParaRPr lang="en-US" sz="2000" dirty="0"/>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753763" y="355902"/>
            <a:ext cx="3373395" cy="805633"/>
          </a:xfrm>
        </p:spPr>
        <p:txBody>
          <a:bodyPr>
            <a:normAutofit fontScale="90000"/>
          </a:bodyPr>
          <a:lstStyle/>
          <a:p>
            <a:r>
              <a:rPr lang="en-US" dirty="0"/>
              <a:t>BALANCING ACT</a:t>
            </a:r>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5" b="85"/>
          <a:stretch/>
        </p:blipFill>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CF8C31E-C4B1-3640-9317-9B6624A3639A}"/>
              </a:ext>
            </a:extLst>
          </p:cNvPr>
          <p:cNvSpPr txBox="1"/>
          <p:nvPr/>
        </p:nvSpPr>
        <p:spPr>
          <a:xfrm>
            <a:off x="314579" y="1805645"/>
            <a:ext cx="390473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hlinkClick r:id="rId4">
                  <a:extLst>
                    <a:ext uri="{A12FA001-AC4F-418D-AE19-62706E023703}">
                      <ahyp:hlinkClr xmlns:ahyp="http://schemas.microsoft.com/office/drawing/2018/hyperlinkcolor" val="tx"/>
                    </a:ext>
                  </a:extLst>
                </a:hlinkClick>
              </a:rPr>
              <a:t>Remix</a:t>
            </a:r>
            <a:r>
              <a:rPr lang="en-US" dirty="0"/>
              <a:t> to write, compile, and deploy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5">
                  <a:extLst>
                    <a:ext uri="{A12FA001-AC4F-418D-AE19-62706E023703}">
                      <ahyp:hlinkClr xmlns:ahyp="http://schemas.microsoft.com/office/drawing/2018/hyperlinkcolor" val="tx"/>
                    </a:ext>
                  </a:extLst>
                </a:hlinkClick>
              </a:rPr>
              <a:t>Metamask</a:t>
            </a:r>
            <a:r>
              <a:rPr lang="en-US" dirty="0"/>
              <a:t> and </a:t>
            </a:r>
            <a:r>
              <a:rPr lang="en-US" b="1" u="sng" dirty="0" err="1"/>
              <a:t>Rinkeby</a:t>
            </a:r>
            <a:r>
              <a:rPr lang="en-US" dirty="0"/>
              <a:t> were used for the test wallet.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6">
                  <a:extLst>
                    <a:ext uri="{A12FA001-AC4F-418D-AE19-62706E023703}">
                      <ahyp:hlinkClr xmlns:ahyp="http://schemas.microsoft.com/office/drawing/2018/hyperlinkcolor" val="tx"/>
                    </a:ext>
                  </a:extLst>
                </a:hlinkClick>
              </a:rPr>
              <a:t>Rinkeby faucet</a:t>
            </a:r>
            <a:r>
              <a:rPr lang="en-US" b="1" dirty="0"/>
              <a:t> </a:t>
            </a:r>
            <a:r>
              <a:rPr lang="en-US" dirty="0"/>
              <a:t>offers tokens daily.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7">
                  <a:extLst>
                    <a:ext uri="{A12FA001-AC4F-418D-AE19-62706E023703}">
                      <ahyp:hlinkClr xmlns:ahyp="http://schemas.microsoft.com/office/drawing/2018/hyperlinkcolor" val="tx"/>
                    </a:ext>
                  </a:extLst>
                </a:hlinkClick>
              </a:rPr>
              <a:t>Pinata</a:t>
            </a:r>
            <a:r>
              <a:rPr lang="en-US" dirty="0"/>
              <a:t> and </a:t>
            </a:r>
            <a:r>
              <a:rPr lang="en-US" b="1" dirty="0">
                <a:hlinkClick r:id="rId8">
                  <a:extLst>
                    <a:ext uri="{A12FA001-AC4F-418D-AE19-62706E023703}">
                      <ahyp:hlinkClr xmlns:ahyp="http://schemas.microsoft.com/office/drawing/2018/hyperlinkcolor" val="tx"/>
                    </a:ext>
                  </a:extLst>
                </a:hlinkClick>
              </a:rPr>
              <a:t>IPFS</a:t>
            </a:r>
            <a:r>
              <a:rPr lang="en-US" dirty="0"/>
              <a:t> were used for the 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9">
                  <a:extLst>
                    <a:ext uri="{A12FA001-AC4F-418D-AE19-62706E023703}">
                      <ahyp:hlinkClr xmlns:ahyp="http://schemas.microsoft.com/office/drawing/2018/hyperlinkcolor" val="tx"/>
                    </a:ext>
                  </a:extLst>
                </a:hlinkClick>
              </a:rPr>
              <a:t>Streamlit</a:t>
            </a:r>
            <a:r>
              <a:rPr lang="en-US" dirty="0"/>
              <a:t> is used to interact with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Languages used include </a:t>
            </a:r>
            <a:r>
              <a:rPr lang="en-US" b="1" u="sng" dirty="0"/>
              <a:t>Solidity</a:t>
            </a:r>
            <a:r>
              <a:rPr lang="en-US" dirty="0"/>
              <a:t>, </a:t>
            </a:r>
            <a:r>
              <a:rPr lang="en-US" b="1" u="sng" dirty="0"/>
              <a:t>Python</a:t>
            </a:r>
            <a:r>
              <a:rPr lang="en-US" dirty="0"/>
              <a:t>, and </a:t>
            </a:r>
            <a:r>
              <a:rPr lang="en-US" b="1" u="sng" dirty="0"/>
              <a:t>JSON</a:t>
            </a:r>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p:txBody>
          <a:bodyPr anchor="b" anchorCtr="0"/>
          <a:lstStyle/>
          <a:p>
            <a:r>
              <a:rPr lang="en-US" dirty="0"/>
              <a:t>Contracts</a:t>
            </a:r>
          </a:p>
        </p:txBody>
      </p:sp>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20C144C-8218-6948-A768-79211BBF22A4}"/>
              </a:ext>
            </a:extLst>
          </p:cNvPr>
          <p:cNvSpPr txBox="1"/>
          <p:nvPr/>
        </p:nvSpPr>
        <p:spPr>
          <a:xfrm>
            <a:off x="779711" y="580767"/>
            <a:ext cx="3929449" cy="369332"/>
          </a:xfrm>
          <a:prstGeom prst="rect">
            <a:avLst/>
          </a:prstGeom>
          <a:noFill/>
        </p:spPr>
        <p:txBody>
          <a:bodyPr wrap="square" rtlCol="0">
            <a:spAutoFit/>
          </a:bodyPr>
          <a:lstStyle/>
          <a:p>
            <a:r>
              <a:rPr lang="en-US" dirty="0"/>
              <a:t>NFTs Donated thus far</a:t>
            </a:r>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p:txBody>
          <a:bodyPr/>
          <a:lstStyle/>
          <a:p>
            <a:endParaRPr lang="en-US" dirty="0"/>
          </a:p>
        </p:txBody>
      </p:sp>
      <p:pic>
        <p:nvPicPr>
          <p:cNvPr id="7" name="Picture Placeholder 6" descr="Picture of a spiral staircase">
            <a:extLst>
              <a:ext uri="{FF2B5EF4-FFF2-40B4-BE49-F238E27FC236}">
                <a16:creationId xmlns:a16="http://schemas.microsoft.com/office/drawing/2014/main" id="{85B5D68D-0A19-45D6-AE1A-3B9217CF47B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l="34" r="34"/>
          <a:stretch/>
        </p:blipFill>
        <p:spPr/>
      </p:pic>
    </p:spTree>
    <p:extLst>
      <p:ext uri="{BB962C8B-B14F-4D97-AF65-F5344CB8AC3E}">
        <p14:creationId xmlns:p14="http://schemas.microsoft.com/office/powerpoint/2010/main" val="294338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F30D3-5C45-E741-A306-83753A71537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0683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5450" r="5450"/>
          <a:stretch/>
        </p:blipFill>
        <p:spPr/>
      </p:pic>
      <p:sp>
        <p:nvSpPr>
          <p:cNvPr id="5" name="Text Placeholder 4">
            <a:extLst>
              <a:ext uri="{FF2B5EF4-FFF2-40B4-BE49-F238E27FC236}">
                <a16:creationId xmlns:a16="http://schemas.microsoft.com/office/drawing/2014/main" id="{3C4A339D-F727-5849-BB14-525106CB0368}"/>
              </a:ext>
            </a:extLst>
          </p:cNvPr>
          <p:cNvSpPr>
            <a:spLocks noGrp="1"/>
          </p:cNvSpPr>
          <p:nvPr>
            <p:ph type="body" sz="quarter" idx="14"/>
          </p:nvPr>
        </p:nvSpPr>
        <p:spPr>
          <a:xfrm>
            <a:off x="534719" y="743382"/>
            <a:ext cx="5684522" cy="3188043"/>
          </a:xfrm>
        </p:spPr>
        <p:txBody>
          <a:bodyPr>
            <a:normAutofit fontScale="25000" lnSpcReduction="20000"/>
          </a:bodyPr>
          <a:lstStyle/>
          <a:p>
            <a:pPr algn="just"/>
            <a:r>
              <a:rPr lang="en-US" sz="7200" dirty="0">
                <a:solidFill>
                  <a:schemeClr val="tx1"/>
                </a:solidFill>
              </a:rPr>
              <a:t>The Ukraine Fund Marketplace is intended as a steppingstone in the evolution of philanthropy and humanity. We are able to extend the arena of resources by using the emerging technologies of blockchain and smart contracts. The cost efficiencies are also greater for blockchain processed charitable, which means more funds get to those in need compared to traditional methods. Finally, any good faith gesture can become an actionable donation.</a:t>
            </a:r>
          </a:p>
          <a:p>
            <a:pPr algn="just"/>
            <a:r>
              <a:rPr lang="en-US" sz="7200" dirty="0">
                <a:solidFill>
                  <a:schemeClr val="tx1"/>
                </a:solidFill>
              </a:rPr>
              <a:t>If some give a lot and a lot give some, we could all help and receive help when needed. My art is a photograph, maybe yours is a drawing, a coin, or promise to host a displaced family. It is now easier than ever to give, even when you can't afford to give money.</a:t>
            </a:r>
          </a:p>
          <a:p>
            <a:endParaRPr lang="en-US" dirty="0"/>
          </a:p>
        </p:txBody>
      </p:sp>
      <p:sp>
        <p:nvSpPr>
          <p:cNvPr id="7" name="Title 6">
            <a:extLst>
              <a:ext uri="{FF2B5EF4-FFF2-40B4-BE49-F238E27FC236}">
                <a16:creationId xmlns:a16="http://schemas.microsoft.com/office/drawing/2014/main" id="{14252D9C-EB96-2A4F-8097-72B8810D9BA0}"/>
              </a:ext>
            </a:extLst>
          </p:cNvPr>
          <p:cNvSpPr>
            <a:spLocks noGrp="1"/>
          </p:cNvSpPr>
          <p:nvPr>
            <p:ph type="title"/>
          </p:nvPr>
        </p:nvSpPr>
        <p:spPr>
          <a:xfrm>
            <a:off x="2514682" y="-90452"/>
            <a:ext cx="5605272" cy="1095303"/>
          </a:xfrm>
        </p:spPr>
        <p:txBody>
          <a:bodyPr/>
          <a:lstStyle/>
          <a:p>
            <a:pPr algn="ctr"/>
            <a:r>
              <a:rPr lang="en-US" dirty="0">
                <a:solidFill>
                  <a:schemeClr val="tx1"/>
                </a:solidFill>
              </a:rPr>
              <a:t>Summary</a:t>
            </a:r>
          </a:p>
        </p:txBody>
      </p:sp>
    </p:spTree>
    <p:extLst>
      <p:ext uri="{BB962C8B-B14F-4D97-AF65-F5344CB8AC3E}">
        <p14:creationId xmlns:p14="http://schemas.microsoft.com/office/powerpoint/2010/main" val="1646138950"/>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475</Words>
  <Application>Microsoft Macintosh PowerPoint</Application>
  <PresentationFormat>Widescreen</PresentationFormat>
  <Paragraphs>36</Paragraphs>
  <Slides>10</Slides>
  <Notes>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MS Shell Dlg 2</vt:lpstr>
      <vt:lpstr>Segoe UI</vt:lpstr>
      <vt:lpstr>Segoe UI Light</vt:lpstr>
      <vt:lpstr>Wingdings</vt:lpstr>
      <vt:lpstr>Wingdings 3</vt:lpstr>
      <vt:lpstr>Balancing Act</vt:lpstr>
      <vt:lpstr>Wellspring</vt:lpstr>
      <vt:lpstr>Star of the show</vt:lpstr>
      <vt:lpstr>Amusements</vt:lpstr>
      <vt:lpstr>Madison</vt:lpstr>
      <vt:lpstr>NFT AUCTION 2022 Effort to Support Ukraine Live at 6:30PM June 1st    </vt:lpstr>
      <vt:lpstr>Our Goal</vt:lpstr>
      <vt:lpstr>PowerPoint Presentation</vt:lpstr>
      <vt:lpstr>BALANCING ACT</vt:lpstr>
      <vt:lpstr>Contracts</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2022-06-01T04:59:56Z</dcterms:modified>
</cp:coreProperties>
</file>